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</p:sldIdLst>
  <p:sldSz cx="1219136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9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9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9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9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Segoe UI"/>
              </a:defRPr>
            </a:pPr>
            <a:r>
              <a:t>TSMC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19456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200" b="0">
                <a:solidFill>
                  <a:srgbClr val="6CB4D9"/>
                </a:solidFill>
                <a:latin typeface="Segoe UI Light"/>
              </a:defRPr>
            </a:pPr>
            <a:r>
              <a:t>Financial Model &amp;</a:t>
            </a:r>
            <a:br/>
            <a:r>
              <a:t>Revenue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93192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Segoe UI Light"/>
              </a:defRPr>
            </a:pPr>
            <a:r>
              <a:t>FY2024A - FY2028E Projections | Base Case Scenario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448056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99"/>
                </a:solidFill>
                <a:latin typeface="Segoe UI Light"/>
              </a:defRPr>
            </a:pPr>
            <a:r>
              <a:t>March 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4937760"/>
            <a:ext cx="1371600" cy="25400"/>
          </a:xfrm>
          <a:prstGeom prst="rect">
            <a:avLst/>
          </a:prstGeom>
          <a:solidFill>
            <a:srgbClr val="6CB4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5120640"/>
            <a:ext cx="5486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Segoe UI Light"/>
              </a:defRPr>
            </a:pPr>
            <a:r>
              <a:t>Taiwan Semiconductor Manufacturing</a:t>
            </a:r>
            <a:br/>
            <a:r>
              <a:t>TWSE: 2330 | NYSE: TSM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1A2E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603504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CB4D9"/>
                </a:solidFill>
                <a:latin typeface="Segoe UI Light"/>
              </a:defRPr>
            </a:pPr>
            <a:r>
              <a:t>FY2025A Revenue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62636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NT$3,809B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0" y="603504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CB4D9"/>
                </a:solidFill>
                <a:latin typeface="Segoe UI Light"/>
              </a:defRPr>
            </a:pPr>
            <a:r>
              <a:t>YoY Growth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0" y="62636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+31.6%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603504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CB4D9"/>
                </a:solidFill>
                <a:latin typeface="Segoe UI Light"/>
              </a:defRPr>
            </a:pPr>
            <a:r>
              <a:t>Gross Margin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62636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59.9%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0" y="603504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CB4D9"/>
                </a:solidFill>
                <a:latin typeface="Segoe UI Light"/>
              </a:defRPr>
            </a:pPr>
            <a:r>
              <a:t>HPC Share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0" y="62636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57.6%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2286000"/>
            <a:ext cx="10698480" cy="2286000"/>
          </a:xfrm>
          <a:prstGeom prst="roundRect">
            <a:avLst/>
          </a:prstGeom>
          <a:solidFill>
            <a:srgbClr val="F8F8F8"/>
          </a:solidFill>
          <a:ln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05840" y="2514600"/>
            <a:ext cx="102412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1E1E1E"/>
                </a:solidFill>
                <a:latin typeface="Segoe UI"/>
              </a:defRPr>
            </a:pPr>
            <a:r>
              <a:t>This presentation contains forward-looking statements based on current expectations and assumptions subject to risks and uncertainties. Actual results could materially differ.</a:t>
            </a:r>
            <a:br/>
            <a:br/>
            <a:r>
              <a:t>Model assumptions represent illustrative scenarios based on TSMC FY2025 Consolidated Financial Statements. This analysis is for informational purposes only and should not be construed as investment advice.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15600" y="6309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666666"/>
                </a:solidFill>
                <a:latin typeface="Segoe UI Light"/>
              </a:defRPr>
            </a:pPr>
            <a:r>
              <a:t>TSMC   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E1E1E"/>
                </a:solidFill>
                <a:latin typeface="Segoe UI"/>
              </a:defRPr>
            </a:pPr>
            <a:r>
              <a:t>Executive Summary</a:t>
            </a:r>
          </a:p>
        </p:txBody>
      </p:sp>
      <p:pic>
        <p:nvPicPr>
          <p:cNvPr id="3" name="Picture 2" descr="revenue_by_segment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005840"/>
            <a:ext cx="6583680" cy="358415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0" y="100584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78D4"/>
                </a:solidFill>
                <a:latin typeface="Segoe UI"/>
              </a:defRPr>
            </a:pPr>
            <a:r>
              <a:t>Key Highlights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0" y="1417320"/>
            <a:ext cx="4114800" cy="868680"/>
          </a:xfrm>
          <a:prstGeom prst="roundRect">
            <a:avLst/>
          </a:prstGeom>
          <a:solidFill>
            <a:srgbClr val="F5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498079" y="150876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Segoe UI"/>
              </a:defRPr>
            </a:pPr>
            <a:r>
              <a:t>Revenue FY2025A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79" y="1764792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0078D4"/>
                </a:solidFill>
                <a:latin typeface="Segoe UI"/>
              </a:defRPr>
            </a:pPr>
            <a:r>
              <a:t>NT$3,809B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5520" y="1764792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4CAF50"/>
                </a:solidFill>
                <a:latin typeface="Segoe UI"/>
              </a:defRPr>
            </a:pPr>
            <a:r>
              <a:t>+31.6% YoY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0" y="2377440"/>
            <a:ext cx="4114800" cy="868680"/>
          </a:xfrm>
          <a:prstGeom prst="roundRect">
            <a:avLst/>
          </a:prstGeom>
          <a:solidFill>
            <a:srgbClr val="F5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498079" y="246888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Segoe UI"/>
              </a:defRPr>
            </a:pPr>
            <a:r>
              <a:t>HPC Segment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98079" y="2724912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0078D4"/>
                </a:solidFill>
                <a:latin typeface="Segoe UI"/>
              </a:defRPr>
            </a:pPr>
            <a:r>
              <a:t>57.6%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875520" y="2724912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4CAF50"/>
                </a:solidFill>
                <a:latin typeface="Segoe UI"/>
              </a:defRPr>
            </a:pPr>
            <a:r>
              <a:t>+48.5% YoY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0" y="3337560"/>
            <a:ext cx="4114800" cy="868680"/>
          </a:xfrm>
          <a:prstGeom prst="roundRect">
            <a:avLst/>
          </a:prstGeom>
          <a:solidFill>
            <a:srgbClr val="F5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498079" y="342900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Segoe UI"/>
              </a:defRPr>
            </a:pPr>
            <a:r>
              <a:t>Gross Margin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98079" y="3685032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0078D4"/>
                </a:solidFill>
                <a:latin typeface="Segoe UI"/>
              </a:defRPr>
            </a:pPr>
            <a:r>
              <a:t>59.9%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875520" y="3685032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4CAF50"/>
                </a:solidFill>
                <a:latin typeface="Segoe UI"/>
              </a:defRPr>
            </a:pPr>
            <a:r>
              <a:t>Industry Leading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0" y="4297680"/>
            <a:ext cx="4114800" cy="868680"/>
          </a:xfrm>
          <a:prstGeom prst="roundRect">
            <a:avLst/>
          </a:prstGeom>
          <a:solidFill>
            <a:srgbClr val="F5F8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498079" y="438912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Segoe UI"/>
              </a:defRPr>
            </a:pPr>
            <a:r>
              <a:t>FY28E CAGR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98079" y="4645152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0078D4"/>
                </a:solidFill>
                <a:latin typeface="Segoe UI"/>
              </a:defRPr>
            </a:pPr>
            <a:r>
              <a:t>18.2%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875520" y="4645152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4CAF50"/>
                </a:solidFill>
                <a:latin typeface="Segoe UI"/>
              </a:defRPr>
            </a:pPr>
            <a:r>
              <a:t>Base Case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365760" y="4937760"/>
          <a:ext cx="658368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</a:tblGrid>
              <a:tr h="32004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Metric</a:t>
                      </a:r>
                    </a:p>
                  </a:txBody>
                  <a:tcPr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FY2025A</a:t>
                      </a:r>
                    </a:p>
                  </a:txBody>
                  <a:tcPr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FY2028E</a:t>
                      </a:r>
                    </a:p>
                  </a:txBody>
                  <a:tcPr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CAGR</a:t>
                      </a:r>
                    </a:p>
                  </a:txBody>
                  <a:tcPr>
                    <a:solidFill>
                      <a:srgbClr val="0078D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Total 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NT$3,809B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NT$6,284B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18.2%</a:t>
                      </a: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Net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NT$1,715B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NT$2,503B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13.4%</a:t>
                      </a: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EPS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NT$66.26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NT$96.54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13.4%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10515600" y="6309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666666"/>
                </a:solidFill>
                <a:latin typeface="Segoe UI Light"/>
              </a:defRPr>
            </a:pPr>
            <a:r>
              <a:t>TSMC   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E1E1E"/>
                </a:solidFill>
                <a:latin typeface="Segoe UI"/>
              </a:defRPr>
            </a:pPr>
            <a:r>
              <a:t>Revenue by Platform Segment</a:t>
            </a:r>
          </a:p>
        </p:txBody>
      </p:sp>
      <p:pic>
        <p:nvPicPr>
          <p:cNvPr id="3" name="Picture 2" descr="revenue_pie_chart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914400"/>
            <a:ext cx="6400800" cy="46782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132320" y="9144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78D4"/>
                </a:solidFill>
                <a:latin typeface="Segoe UI"/>
              </a:defRPr>
            </a:pPr>
            <a:r>
              <a:t>FY2025A Platform Revenue</a:t>
            </a:r>
          </a:p>
        </p:txBody>
      </p:sp>
      <p:sp>
        <p:nvSpPr>
          <p:cNvPr id="5" name="Oval 4"/>
          <p:cNvSpPr/>
          <p:nvPr/>
        </p:nvSpPr>
        <p:spPr>
          <a:xfrm>
            <a:off x="7132320" y="1508760"/>
            <a:ext cx="182880" cy="182880"/>
          </a:xfrm>
          <a:prstGeom prst="ellipse">
            <a:avLst/>
          </a:prstGeom>
          <a:solidFill>
            <a:srgbClr val="007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406640" y="137160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E1E1E"/>
                </a:solidFill>
                <a:latin typeface="Segoe UI"/>
              </a:defRPr>
            </a:pPr>
            <a:r>
              <a:t>High Performance Computing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06640" y="169164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666666"/>
                </a:solidFill>
                <a:latin typeface="Segoe UI"/>
              </a:defRPr>
            </a:pPr>
            <a:r>
              <a:t>NT$2,193B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1691640"/>
            <a:ext cx="1645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078D4"/>
                </a:solidFill>
                <a:latin typeface="Segoe UI"/>
              </a:defRPr>
            </a:pPr>
            <a:r>
              <a:t>57.6%</a:t>
            </a:r>
          </a:p>
        </p:txBody>
      </p:sp>
      <p:sp>
        <p:nvSpPr>
          <p:cNvPr id="9" name="Oval 8"/>
          <p:cNvSpPr/>
          <p:nvPr/>
        </p:nvSpPr>
        <p:spPr>
          <a:xfrm>
            <a:off x="7132320" y="2286000"/>
            <a:ext cx="182880" cy="18288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406640" y="214884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E1E1E"/>
                </a:solidFill>
                <a:latin typeface="Segoe UI"/>
              </a:defRPr>
            </a:pPr>
            <a:r>
              <a:t>Smartphone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06640" y="246888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666666"/>
                </a:solidFill>
                <a:latin typeface="Segoe UI"/>
              </a:defRPr>
            </a:pPr>
            <a:r>
              <a:t>NT$1,111B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0" y="2468880"/>
            <a:ext cx="1645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4CAF50"/>
                </a:solidFill>
                <a:latin typeface="Segoe UI"/>
              </a:defRPr>
            </a:pPr>
            <a:r>
              <a:t>29.2%</a:t>
            </a:r>
          </a:p>
        </p:txBody>
      </p:sp>
      <p:sp>
        <p:nvSpPr>
          <p:cNvPr id="13" name="Oval 12"/>
          <p:cNvSpPr/>
          <p:nvPr/>
        </p:nvSpPr>
        <p:spPr>
          <a:xfrm>
            <a:off x="7132320" y="3063240"/>
            <a:ext cx="182880" cy="182880"/>
          </a:xfrm>
          <a:prstGeom prst="ellipse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406640" y="292608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E1E1E"/>
                </a:solidFill>
                <a:latin typeface="Segoe UI"/>
              </a:defRPr>
            </a:pPr>
            <a:r>
              <a:t>IoT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06640" y="324612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666666"/>
                </a:solidFill>
                <a:latin typeface="Segoe UI"/>
              </a:defRPr>
            </a:pPr>
            <a:r>
              <a:t>NT$191B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0" y="3246120"/>
            <a:ext cx="1645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9800"/>
                </a:solidFill>
                <a:latin typeface="Segoe UI"/>
              </a:defRPr>
            </a:pPr>
            <a:r>
              <a:t>5.0%</a:t>
            </a:r>
          </a:p>
        </p:txBody>
      </p:sp>
      <p:sp>
        <p:nvSpPr>
          <p:cNvPr id="17" name="Oval 16"/>
          <p:cNvSpPr/>
          <p:nvPr/>
        </p:nvSpPr>
        <p:spPr>
          <a:xfrm>
            <a:off x="7132320" y="3840480"/>
            <a:ext cx="182880" cy="182880"/>
          </a:xfrm>
          <a:prstGeom prst="ellipse">
            <a:avLst/>
          </a:prstGeom>
          <a:solidFill>
            <a:srgbClr val="9C27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406640" y="37033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E1E1E"/>
                </a:solidFill>
                <a:latin typeface="Segoe UI"/>
              </a:defRPr>
            </a:pPr>
            <a:r>
              <a:t>Automotive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06640" y="4023359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666666"/>
                </a:solidFill>
                <a:latin typeface="Segoe UI"/>
              </a:defRPr>
            </a:pPr>
            <a:r>
              <a:t>NT$187B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0" y="4023359"/>
            <a:ext cx="1645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9C27B0"/>
                </a:solidFill>
                <a:latin typeface="Segoe UI"/>
              </a:defRPr>
            </a:pPr>
            <a:r>
              <a:t>4.9%</a:t>
            </a:r>
          </a:p>
        </p:txBody>
      </p:sp>
      <p:sp>
        <p:nvSpPr>
          <p:cNvPr id="21" name="Oval 20"/>
          <p:cNvSpPr/>
          <p:nvPr/>
        </p:nvSpPr>
        <p:spPr>
          <a:xfrm>
            <a:off x="7132320" y="4617720"/>
            <a:ext cx="182880" cy="182880"/>
          </a:xfrm>
          <a:prstGeom prst="ellipse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406640" y="4480559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E1E1E"/>
                </a:solidFill>
                <a:latin typeface="Segoe UI"/>
              </a:defRPr>
            </a:pPr>
            <a:r>
              <a:t>DCE &amp; Others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06640" y="4800599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666666"/>
                </a:solidFill>
                <a:latin typeface="Segoe UI"/>
              </a:defRPr>
            </a:pPr>
            <a:r>
              <a:t>NT$128B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01200" y="4800599"/>
            <a:ext cx="1645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666666"/>
                </a:solidFill>
                <a:latin typeface="Segoe UI"/>
              </a:defRPr>
            </a:pPr>
            <a:r>
              <a:t>3.4%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132320" y="5303520"/>
            <a:ext cx="4297680" cy="914400"/>
          </a:xfrm>
          <a:prstGeom prst="roundRect">
            <a:avLst/>
          </a:prstGeom>
          <a:solidFill>
            <a:srgbClr val="E3F2FD"/>
          </a:solidFill>
          <a:ln>
            <a:solidFill>
              <a:srgbClr val="0078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0" y="5440680"/>
            <a:ext cx="40233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0078D4"/>
                </a:solidFill>
                <a:latin typeface="Segoe UI"/>
              </a:defRPr>
            </a:pPr>
            <a:r>
              <a:t>AI-Driven HPC Dominance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0" y="5669280"/>
            <a:ext cx="4023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E1E1E"/>
                </a:solidFill>
                <a:latin typeface="Segoe UI"/>
              </a:defRPr>
            </a:pPr>
            <a:r>
              <a:t>HPC grew 48.5% YoY, now representing nearly 60% of total revenue driven by AI accelerator demand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515600" y="6309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666666"/>
                </a:solidFill>
                <a:latin typeface="Segoe UI Light"/>
              </a:defRPr>
            </a:pPr>
            <a:r>
              <a:t>TSMC   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E1E1E"/>
                </a:solidFill>
                <a:latin typeface="Segoe UI"/>
              </a:defRPr>
            </a:pPr>
            <a:r>
              <a:t>Profitability &amp; Margin Analysis</a:t>
            </a:r>
          </a:p>
        </p:txBody>
      </p:sp>
      <p:pic>
        <p:nvPicPr>
          <p:cNvPr id="3" name="Picture 2" descr="margin_tren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1005840"/>
            <a:ext cx="7498079" cy="37055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058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78D4"/>
                </a:solidFill>
                <a:latin typeface="Segoe UI"/>
              </a:defRPr>
            </a:pPr>
            <a:r>
              <a:t>FY2025A Performance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046720" y="1417320"/>
            <a:ext cx="3474720" cy="8229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0" y="1508760"/>
            <a:ext cx="1828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Segoe UI"/>
              </a:defRPr>
            </a:pPr>
            <a:r>
              <a:t>Gross Margin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173736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0078D4"/>
                </a:solidFill>
                <a:latin typeface="Segoe UI"/>
              </a:defRPr>
            </a:pPr>
            <a:r>
              <a:t>59.9%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0" y="178308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CAF50"/>
                </a:solidFill>
                <a:latin typeface="Segoe UI"/>
              </a:defRPr>
            </a:pPr>
            <a:r>
              <a:t>Peak Level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046720" y="2331720"/>
            <a:ext cx="3474720" cy="8229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0" y="2423160"/>
            <a:ext cx="1828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Segoe UI"/>
              </a:defRPr>
            </a:pPr>
            <a:r>
              <a:t>Operating Margin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265176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0078D4"/>
                </a:solidFill>
                <a:latin typeface="Segoe UI"/>
              </a:defRPr>
            </a:pPr>
            <a:r>
              <a:t>50.8%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0" y="269747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CAF50"/>
                </a:solidFill>
                <a:latin typeface="Segoe UI"/>
              </a:defRPr>
            </a:pPr>
            <a:r>
              <a:t>+3.1pp YoY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46720" y="3246120"/>
            <a:ext cx="3474720" cy="8229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0" y="3337560"/>
            <a:ext cx="1828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Segoe UI"/>
              </a:defRPr>
            </a:pPr>
            <a:r>
              <a:t>Net Margin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356616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0078D4"/>
                </a:solidFill>
                <a:latin typeface="Segoe UI"/>
              </a:defRPr>
            </a:pPr>
            <a:r>
              <a:t>45.0%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0" y="361187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CAF50"/>
                </a:solidFill>
                <a:latin typeface="Segoe UI"/>
              </a:defRPr>
            </a:pPr>
            <a:r>
              <a:t>+4.5pp YoY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046720" y="4160520"/>
            <a:ext cx="3474720" cy="8229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0" y="4251959"/>
            <a:ext cx="1828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Segoe UI"/>
              </a:defRPr>
            </a:pPr>
            <a:r>
              <a:t>EPS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4480559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0078D4"/>
                </a:solidFill>
                <a:latin typeface="Segoe UI"/>
              </a:defRPr>
            </a:pPr>
            <a:r>
              <a:t>NT$66.26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0" y="452628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CAF50"/>
                </a:solidFill>
                <a:latin typeface="Segoe UI"/>
              </a:defRPr>
            </a:pPr>
            <a:r>
              <a:t>+46.4% YoY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46720" y="5120640"/>
            <a:ext cx="3474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Segoe UI"/>
              </a:defRPr>
            </a:pPr>
            <a:r>
              <a:t>Outlook: Gradual margin compression expected through FY2028E due to capacity expansion investments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0" y="6309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666666"/>
                </a:solidFill>
                <a:latin typeface="Segoe UI Light"/>
              </a:defRPr>
            </a:pPr>
            <a:r>
              <a:t>TSMC    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E1E1E"/>
                </a:solidFill>
                <a:latin typeface="Segoe UI"/>
              </a:defRPr>
            </a:pPr>
            <a:r>
              <a:t>Revenue Scenario Analysis</a:t>
            </a:r>
          </a:p>
        </p:txBody>
      </p:sp>
      <p:pic>
        <p:nvPicPr>
          <p:cNvPr id="3" name="Picture 2" descr="revenue_scenarios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1005840"/>
            <a:ext cx="7315200" cy="39844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63840" y="1005840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78D4"/>
                </a:solidFill>
                <a:latin typeface="Segoe UI"/>
              </a:defRPr>
            </a:pPr>
            <a:r>
              <a:t>FY2028E Scenarios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863840" y="1463040"/>
            <a:ext cx="3657600" cy="1280160"/>
          </a:xfrm>
          <a:prstGeom prst="roundRect">
            <a:avLst/>
          </a:prstGeom>
          <a:solidFill>
            <a:srgbClr val="FAFAFA"/>
          </a:solidFill>
          <a:ln>
            <a:solidFill>
              <a:srgbClr val="EF53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863840" y="1463040"/>
            <a:ext cx="137160" cy="1280160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138160" y="16002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F5350"/>
                </a:solidFill>
                <a:latin typeface="Segoe UI"/>
              </a:defRPr>
            </a:pPr>
            <a:r>
              <a:t>Bear Case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38160" y="19202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1E1E"/>
                </a:solidFill>
                <a:latin typeface="Segoe UI"/>
              </a:defRPr>
            </a:pPr>
            <a:r>
              <a:t>NT$5,148B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38160" y="22860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666666"/>
                </a:solidFill>
                <a:latin typeface="Segoe UI"/>
              </a:defRPr>
            </a:pPr>
            <a:r>
              <a:t>10.6% CAGR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75520" y="192024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Segoe UI"/>
              </a:defRPr>
            </a:pPr>
            <a:r>
              <a:t>Slower AI demand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863840" y="2880360"/>
            <a:ext cx="3657600" cy="1280160"/>
          </a:xfrm>
          <a:prstGeom prst="roundRect">
            <a:avLst/>
          </a:prstGeom>
          <a:solidFill>
            <a:srgbClr val="FAFAFA"/>
          </a:solidFill>
          <a:ln>
            <a:solidFill>
              <a:srgbClr val="0078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863840" y="2880360"/>
            <a:ext cx="137160" cy="1280160"/>
          </a:xfrm>
          <a:prstGeom prst="rect">
            <a:avLst/>
          </a:prstGeom>
          <a:solidFill>
            <a:srgbClr val="007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138160" y="301752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078D4"/>
                </a:solidFill>
                <a:latin typeface="Segoe UI"/>
              </a:defRPr>
            </a:pPr>
            <a:r>
              <a:t>Base Case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38160" y="333756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1E1E"/>
                </a:solidFill>
                <a:latin typeface="Segoe UI"/>
              </a:defRPr>
            </a:pPr>
            <a:r>
              <a:t>NT$6,284B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8160" y="370332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666666"/>
                </a:solidFill>
                <a:latin typeface="Segoe UI"/>
              </a:defRPr>
            </a:pPr>
            <a:r>
              <a:t>18.2% CAGR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875520" y="333756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Segoe UI"/>
              </a:defRPr>
            </a:pPr>
            <a:r>
              <a:t>Consensus estimates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863840" y="4297680"/>
            <a:ext cx="3657600" cy="1280160"/>
          </a:xfrm>
          <a:prstGeom prst="roundRect">
            <a:avLst/>
          </a:prstGeom>
          <a:solidFill>
            <a:srgbClr val="FAFAFA"/>
          </a:solidFill>
          <a:ln>
            <a:solidFill>
              <a:srgbClr val="4CAF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863840" y="4297680"/>
            <a:ext cx="137160" cy="128016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138160" y="443484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4CAF50"/>
                </a:solidFill>
                <a:latin typeface="Segoe UI"/>
              </a:defRPr>
            </a:pPr>
            <a:r>
              <a:t>Bull Case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38160" y="475488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1E1E"/>
                </a:solidFill>
                <a:latin typeface="Segoe UI"/>
              </a:defRPr>
            </a:pPr>
            <a:r>
              <a:t>NT$7,551B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38160" y="512064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666666"/>
                </a:solidFill>
                <a:latin typeface="Segoe UI"/>
              </a:defRPr>
            </a:pPr>
            <a:r>
              <a:t>25.6% CAGR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875520" y="475488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Segoe UI"/>
              </a:defRPr>
            </a:pPr>
            <a:r>
              <a:t>AI acceleration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15600" y="6309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666666"/>
                </a:solidFill>
                <a:latin typeface="Segoe UI Light"/>
              </a:defRPr>
            </a:pPr>
            <a:r>
              <a:t>TSMC    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E1E1E"/>
                </a:solidFill>
                <a:latin typeface="Segoe UI"/>
              </a:defRPr>
            </a:pPr>
            <a:r>
              <a:t>Financial Projections (Base Case)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914400"/>
          <a:ext cx="1124712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1828800"/>
                <a:gridCol w="1828800"/>
                <a:gridCol w="1828800"/>
                <a:gridCol w="1828800"/>
                <a:gridCol w="1828800"/>
              </a:tblGrid>
              <a:tr h="440574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NT$ Millions</a:t>
                      </a:r>
                    </a:p>
                  </a:txBody>
                  <a:tcPr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FY2025A</a:t>
                      </a:r>
                    </a:p>
                  </a:txBody>
                  <a:tcPr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FY2026E</a:t>
                      </a:r>
                    </a:p>
                  </a:txBody>
                  <a:tcPr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FY2027E</a:t>
                      </a:r>
                    </a:p>
                  </a:txBody>
                  <a:tcPr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FY2028E</a:t>
                      </a:r>
                    </a:p>
                  </a:txBody>
                  <a:tcPr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CAGR</a:t>
                      </a:r>
                    </a:p>
                  </a:txBody>
                  <a:tcPr>
                    <a:solidFill>
                      <a:srgbClr val="0078D4"/>
                    </a:solidFill>
                  </a:tcPr>
                </a:tc>
              </a:tr>
              <a:tr h="440574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HPC 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2,192,931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2,850,810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3,563,513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4,276,215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24.9%</a:t>
                      </a:r>
                    </a:p>
                  </a:txBody>
                  <a:tcPr/>
                </a:tc>
              </a:tr>
              <a:tr h="440574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Smartphone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1,110,816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1,199,681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1,271,662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1,335,245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6.3%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440574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Other Platforms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505,307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565,944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622,538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672,341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10.0%</a:t>
                      </a:r>
                    </a:p>
                  </a:txBody>
                  <a:tcPr/>
                </a:tc>
              </a:tr>
              <a:tr h="440574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Total Revenue</a:t>
                      </a:r>
                    </a:p>
                  </a:txBody>
                  <a:tcPr>
                    <a:solidFill>
                      <a:srgbClr val="E3F2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1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3,809,054</a:t>
                      </a:r>
                    </a:p>
                  </a:txBody>
                  <a:tcPr>
                    <a:solidFill>
                      <a:srgbClr val="E3F2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1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4,616,435</a:t>
                      </a:r>
                    </a:p>
                  </a:txBody>
                  <a:tcPr>
                    <a:solidFill>
                      <a:srgbClr val="E3F2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1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5,457,713</a:t>
                      </a:r>
                    </a:p>
                  </a:txBody>
                  <a:tcPr>
                    <a:solidFill>
                      <a:srgbClr val="E3F2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1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6,283,802</a:t>
                      </a:r>
                    </a:p>
                  </a:txBody>
                  <a:tcPr>
                    <a:solidFill>
                      <a:srgbClr val="E3F2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1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18.2%</a:t>
                      </a:r>
                    </a:p>
                  </a:txBody>
                  <a:tcPr>
                    <a:solidFill>
                      <a:srgbClr val="E3F2FD"/>
                    </a:solidFill>
                  </a:tcPr>
                </a:tc>
              </a:tr>
              <a:tr h="440574">
                <a:tc>
                  <a:txBody>
                    <a:bodyPr/>
                    <a:lstStyle/>
                    <a:p>
                      <a:pPr algn="l">
                        <a:defRPr sz="1100"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40574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Gross Profit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2,281,294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2,723,697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3,165,474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3,581,767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-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440574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Gross Margin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59.9%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59.0%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58.0%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57.0%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40574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Operating Income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1,936,092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2,308,218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2,674,279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3,016,225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15.9%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440574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Net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1,715,397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1,938,903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2,219,652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2,503,467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13.4%</a:t>
                      </a:r>
                    </a:p>
                  </a:txBody>
                  <a:tcPr/>
                </a:tc>
              </a:tr>
              <a:tr h="44058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EPS (NT$)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66.26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74.77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85.59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96.54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>
                          <a:solidFill>
                            <a:srgbClr val="1E1E1E"/>
                          </a:solidFill>
                          <a:latin typeface="Segoe UI"/>
                        </a:defRPr>
                      </a:pPr>
                      <a:r>
                        <a:t>13.4%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515600" y="6309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666666"/>
                </a:solidFill>
                <a:latin typeface="Segoe UI Light"/>
              </a:defRPr>
            </a:pPr>
            <a:r>
              <a:t>TSMC    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Segoe UI"/>
              </a:defRPr>
            </a:pPr>
            <a:r>
              <a:t>TSMC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0116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0">
                <a:solidFill>
                  <a:srgbClr val="6CB4D9"/>
                </a:solidFill>
                <a:latin typeface="Segoe UI Light"/>
              </a:defRPr>
            </a:pPr>
            <a:r>
              <a:t>Investment Thesis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1089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FFFFFF"/>
                </a:solidFill>
                <a:latin typeface="Segoe UI Light"/>
              </a:defRPr>
            </a:pPr>
            <a:r>
              <a:t>•  Dominant position in advanced semiconductor manufacturing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36118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FFFFFF"/>
                </a:solidFill>
                <a:latin typeface="Segoe UI Light"/>
              </a:defRPr>
            </a:pPr>
            <a:r>
              <a:t>•  Primary beneficiary of AI chip demand surge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114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FFFFFF"/>
                </a:solidFill>
                <a:latin typeface="Segoe UI Light"/>
              </a:defRPr>
            </a:pPr>
            <a:r>
              <a:t>•  Industry-leading margins with strong cash flow generation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4617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FFFFFF"/>
                </a:solidFill>
                <a:latin typeface="Segoe UI Light"/>
              </a:defRPr>
            </a:pPr>
            <a:r>
              <a:t>•  18.2% revenue CAGR projected through FY2028E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5669280"/>
            <a:ext cx="12191695" cy="822960"/>
          </a:xfrm>
          <a:prstGeom prst="rect">
            <a:avLst/>
          </a:prstGeom>
          <a:solidFill>
            <a:srgbClr val="1A2E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576072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CB4D9"/>
                </a:solidFill>
                <a:latin typeface="Segoe UI Light"/>
              </a:defRPr>
            </a:pPr>
            <a:r>
              <a:t>FY2025A Revenue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98932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NT$3,809B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0" y="576072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CB4D9"/>
                </a:solidFill>
                <a:latin typeface="Segoe UI Light"/>
              </a:defRPr>
            </a:pPr>
            <a:r>
              <a:t>Gross Margin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0" y="598932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59.9%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576072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CB4D9"/>
                </a:solidFill>
                <a:latin typeface="Segoe UI Light"/>
              </a:defRPr>
            </a:pPr>
            <a:r>
              <a:t>EPS FY28E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598932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NT$96.54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0" y="5760720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CB4D9"/>
                </a:solidFill>
                <a:latin typeface="Segoe UI Light"/>
              </a:defRPr>
            </a:pPr>
            <a:r>
              <a:t>Revenue CAGR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0" y="598932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18.2%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309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888888"/>
                </a:solidFill>
                <a:latin typeface="Segoe UI Light"/>
              </a:defRPr>
            </a:pPr>
            <a:r>
              <a:t>TSMC   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2472</Words>
  <Application>WPS 演示</Application>
  <PresentationFormat>On-screen Show (16:9)</PresentationFormat>
  <Paragraphs>348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6" baseType="lpstr">
      <vt:lpstr>Arial</vt:lpstr>
      <vt:lpstr>宋体</vt:lpstr>
      <vt:lpstr>Wingdings</vt:lpstr>
      <vt:lpstr>Arial</vt:lpstr>
      <vt:lpstr>Segoe UI</vt:lpstr>
      <vt:lpstr>Thonburi</vt:lpstr>
      <vt:lpstr>Segoe UI Light</vt:lpstr>
      <vt:lpstr>Calibri</vt:lpstr>
      <vt:lpstr>Helvetica Neue</vt:lpstr>
      <vt:lpstr>微软雅黑</vt:lpstr>
      <vt:lpstr>汉仪旗黑</vt:lpstr>
      <vt:lpstr>宋体</vt:lpstr>
      <vt:lpstr>Arial Unicode MS</vt:lpstr>
      <vt:lpstr>汉仪书宋二KW</vt:lpstr>
      <vt:lpstr>Segoe UI</vt:lpstr>
      <vt:lpstr>Segoe UI Light</vt:lpstr>
      <vt:lpstr>苹方-简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TSMC Financial Analysis</dc:title>
  <dc:creator/>
  <cp:lastModifiedBy>WPS_1740039449</cp:lastModifiedBy>
  <cp:revision>2</cp:revision>
  <dcterms:created xsi:type="dcterms:W3CDTF">2026-03-18T04:27:57Z</dcterms:created>
  <dcterms:modified xsi:type="dcterms:W3CDTF">2026-03-18T04:27:57Z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C6D1B258686CC8E8CD29BA69F8797BB9_42</vt:lpwstr>
  </property>
  <property fmtid="{D5CDD505-2E9C-101B-9397-08002B2CF9AE}" pid="3" name="KSOProductBuildVer">
    <vt:lpwstr>2052-7.2.2.8955</vt:lpwstr>
  </property>
</Properties>
</file>